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68" r:id="rId4"/>
    <p:sldId id="269" r:id="rId5"/>
    <p:sldId id="260" r:id="rId6"/>
    <p:sldId id="271" r:id="rId7"/>
    <p:sldId id="272" r:id="rId8"/>
    <p:sldId id="273" r:id="rId9"/>
    <p:sldId id="263" r:id="rId10"/>
    <p:sldId id="265" r:id="rId11"/>
    <p:sldId id="266" r:id="rId12"/>
    <p:sldId id="267" r:id="rId13"/>
    <p:sldId id="261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Visser | MKB Cyber Campus" userId="b741b014-6fec-4d99-aae8-6ce4703d71e0" providerId="ADAL" clId="{15D67FC8-B919-4A4A-B19A-B0151F5AFB52}"/>
    <pc:docChg chg="delSld modSld">
      <pc:chgData name="Jamie Visser | MKB Cyber Campus" userId="b741b014-6fec-4d99-aae8-6ce4703d71e0" providerId="ADAL" clId="{15D67FC8-B919-4A4A-B19A-B0151F5AFB52}" dt="2024-12-23T15:03:37.754" v="3" actId="47"/>
      <pc:docMkLst>
        <pc:docMk/>
      </pc:docMkLst>
      <pc:sldChg chg="del">
        <pc:chgData name="Jamie Visser | MKB Cyber Campus" userId="b741b014-6fec-4d99-aae8-6ce4703d71e0" providerId="ADAL" clId="{15D67FC8-B919-4A4A-B19A-B0151F5AFB52}" dt="2024-12-23T15:03:37.754" v="3" actId="47"/>
        <pc:sldMkLst>
          <pc:docMk/>
          <pc:sldMk cId="2505078735" sldId="258"/>
        </pc:sldMkLst>
      </pc:sldChg>
      <pc:sldChg chg="modSp mod">
        <pc:chgData name="Jamie Visser | MKB Cyber Campus" userId="b741b014-6fec-4d99-aae8-6ce4703d71e0" providerId="ADAL" clId="{15D67FC8-B919-4A4A-B19A-B0151F5AFB52}" dt="2024-12-23T15:03:35.192" v="2" actId="1076"/>
        <pc:sldMkLst>
          <pc:docMk/>
          <pc:sldMk cId="1602223114" sldId="259"/>
        </pc:sldMkLst>
        <pc:spChg chg="mod">
          <ac:chgData name="Jamie Visser | MKB Cyber Campus" userId="b741b014-6fec-4d99-aae8-6ce4703d71e0" providerId="ADAL" clId="{15D67FC8-B919-4A4A-B19A-B0151F5AFB52}" dt="2024-12-23T15:03:35.192" v="2" actId="1076"/>
          <ac:spMkLst>
            <pc:docMk/>
            <pc:sldMk cId="1602223114" sldId="259"/>
            <ac:spMk id="3" creationId="{3AE7C004-984B-88E6-B74A-20E6A47B86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5E2B-2D24-4C67-9794-3CE029E8FDEF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CC71-5AFD-4B1A-861C-ACA0570A3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567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CC71-5AFD-4B1A-861C-ACA0570A3B2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30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CC2F4-07D6-BB86-E971-61B548033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A5B0F1-84D5-42D3-28A6-0C2A521DD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0EA0BF-100F-C2B2-CBF6-1F3E3504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8FB6-F46B-4821-AAAA-F355ACCBA715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94A635-794D-49DB-2066-536360909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33E6E0-12BD-4A9E-8447-11BC7EFA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6332-4D0D-439C-8EA6-7299D3A8B8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57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46554-5404-0B6B-0A22-F8A481FD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6BF996C-2DE9-4C35-1B93-6DF08B35B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582A0B-D70E-F524-EDA4-F515E5E3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8FB6-F46B-4821-AAAA-F355ACCBA715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B40D83-EEF6-6744-1A3B-91B80B62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1B93A7-B3AA-C54C-F55E-1C99E849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6332-4D0D-439C-8EA6-7299D3A8B8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08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898E35C-1494-1F1E-9F38-EB669806C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E90D93-CB20-0FB2-F96E-D75CD1FCD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750000-7C9B-AA52-DC4A-478D3527B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8FB6-F46B-4821-AAAA-F355ACCBA715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9505ED-EAFE-4A75-412E-F0C22C59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65D9F6-4C68-9B3C-54FC-A32F3C554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6332-4D0D-439C-8EA6-7299D3A8B8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40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09309-D908-F52C-9BEA-7664D092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5A1AD2-BFC4-114E-1DD9-247EC59BB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AEEEF0-3802-887B-1764-07D3E2B2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8FB6-F46B-4821-AAAA-F355ACCBA715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0BC421-442B-D621-A120-70FF4C2D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B20910-9DD1-BFEE-8BB5-695F52B5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6332-4D0D-439C-8EA6-7299D3A8B8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12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28417-E339-77F6-4A90-BD6C8614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D7B2A9-7511-FD4F-149A-4B90DF215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84D71-0E5C-181E-CAB4-DD6B927B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8FB6-F46B-4821-AAAA-F355ACCBA715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824348-69A3-57F2-06E1-46D64EEA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070D46-3B72-D8B1-62D0-683A6D6B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6332-4D0D-439C-8EA6-7299D3A8B8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81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6A899-BE24-0F52-A68E-0E5E0025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AA1313-18BE-0BF9-1D24-6CDE1DA82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B75F27F-C440-999E-EBF1-ED608A6D6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0FC94B-35DB-FF21-6B76-8E4B65910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8FB6-F46B-4821-AAAA-F355ACCBA715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909A68-B942-D3FA-F480-625C6BEE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982BBB-6FF7-2F4A-E894-78ED3219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6332-4D0D-439C-8EA6-7299D3A8B8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28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133C6-4A81-B5B2-50C4-55AE71DC0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0A4D7B-DD5B-4F85-38C4-CC9244019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343D04-991A-3539-8184-A228ADCC8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8B0CE36-AB45-F915-9390-801761B81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0A7CAC-3A71-C3F6-1F83-8E3537180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7EF30E5-8D09-7E5C-C784-581D9952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8FB6-F46B-4821-AAAA-F355ACCBA715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7C303AE-F7A5-0EAF-6D77-7DDA7F9A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26BE79C-8117-32A3-3CDD-895FD308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6332-4D0D-439C-8EA6-7299D3A8B8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76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E042E-F61C-3AF1-CC08-210BF6E0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83E0B9D-7074-5C84-3B4A-140D2697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8FB6-F46B-4821-AAAA-F355ACCBA715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7C72DD-5490-B042-AA30-1C2845C5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510D9F-B6F2-7188-6E00-9FBA861B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6332-4D0D-439C-8EA6-7299D3A8B8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06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B9B4E4B-A44E-9077-9D6B-3CE0E883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8FB6-F46B-4821-AAAA-F355ACCBA715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05FEB33-A06F-A603-A2AB-7BCA76E6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B55891-2237-D324-4E3A-B8D83C6C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6332-4D0D-439C-8EA6-7299D3A8B8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27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C2ABC-06B3-34AE-3EC7-6C156833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6F69A-0F91-CAEA-29E6-DDEADD441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080ADB-43F0-B32E-CF6D-517F9941A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52F74B-08AD-2E8E-FD50-17C0D0A0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8FB6-F46B-4821-AAAA-F355ACCBA715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D784A1-2095-C1D5-1478-F1E9C587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9629FD-C5A9-5D02-0E8D-B30B859E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6332-4D0D-439C-8EA6-7299D3A8B8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43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48C64-8D54-3690-73E7-7526B8D4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4D0B343-7292-FD43-EE8D-CFFD0466B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69AF0C-F610-AB3B-D613-967DAD039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72CF58-F35A-F9E7-67C2-43ED1564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8FB6-F46B-4821-AAAA-F355ACCBA715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D54414-FDE9-5771-20E7-C59DF1CD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F14401-F025-5B92-2713-2C971CE0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6332-4D0D-439C-8EA6-7299D3A8B8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62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4F98EA5-034F-ADAA-DEEF-2EACA9F8D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1946E7-9D31-38F0-445C-342B7ECE4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C6FF17-3E9F-55FF-C5AC-040D4CE92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E8FB6-F46B-4821-AAAA-F355ACCBA715}" type="datetimeFigureOut">
              <a:rPr lang="nl-NL" smtClean="0"/>
              <a:t>23-12-2024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0BE057-E99A-29AA-CC5A-7F9844154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3962CF-4632-585A-EF2D-93E6419BC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CF6332-4D0D-439C-8EA6-7299D3A8B8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44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5F168F20-3A5F-290E-E0E5-D7830F6E47B7}"/>
              </a:ext>
            </a:extLst>
          </p:cNvPr>
          <p:cNvSpPr/>
          <p:nvPr/>
        </p:nvSpPr>
        <p:spPr>
          <a:xfrm>
            <a:off x="-1" y="-3049"/>
            <a:ext cx="12276665" cy="68725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5C32AB5-5453-9C4F-BC6B-19F70CB85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11"/>
            <a:ext cx="12276665" cy="68725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47D067-3FBA-4586-B897-3DF48B930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220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Hoe </a:t>
            </a:r>
            <a:r>
              <a:rPr lang="en-US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beveilig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 ik mijn webshop?</a:t>
            </a:r>
            <a:endParaRPr lang="nl-NL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A1D9BC-40A5-569A-5B34-8BC7892B8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61585" y="5720626"/>
            <a:ext cx="9798166" cy="2209105"/>
          </a:xfrm>
        </p:spPr>
        <p:txBody>
          <a:bodyPr>
            <a:normAutofit/>
          </a:bodyPr>
          <a:lstStyle/>
          <a:p>
            <a:r>
              <a:rPr lang="en-NL" sz="1400" dirty="0">
                <a:solidFill>
                  <a:schemeClr val="bg1"/>
                </a:solidFill>
                <a:latin typeface="Montserrat" panose="00000500000000000000" pitchFamily="2" charset="0"/>
              </a:rPr>
              <a:t>Door: MKB Cyber Campus</a:t>
            </a:r>
            <a:endParaRPr lang="nl-NL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6" name="Afbeelding 2">
            <a:extLst>
              <a:ext uri="{FF2B5EF4-FFF2-40B4-BE49-F238E27FC236}">
                <a16:creationId xmlns:a16="http://schemas.microsoft.com/office/drawing/2014/main" id="{1FFBCEE4-9F0D-DB41-E961-BC2C4A3F1A8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20000"/>
          </a:blip>
          <a:stretch>
            <a:fillRect/>
          </a:stretch>
        </p:blipFill>
        <p:spPr>
          <a:xfrm rot="10800000">
            <a:off x="6754168" y="-7809"/>
            <a:ext cx="5522494" cy="1748850"/>
          </a:xfrm>
          <a:prstGeom prst="rect">
            <a:avLst/>
          </a:prstGeom>
        </p:spPr>
      </p:pic>
      <p:pic>
        <p:nvPicPr>
          <p:cNvPr id="17" name="Afbeelding 2">
            <a:extLst>
              <a:ext uri="{FF2B5EF4-FFF2-40B4-BE49-F238E27FC236}">
                <a16:creationId xmlns:a16="http://schemas.microsoft.com/office/drawing/2014/main" id="{5C784D06-2A95-F460-0F79-57C9B309E7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0000" contrast="-20000"/>
          </a:blip>
          <a:stretch>
            <a:fillRect/>
          </a:stretch>
        </p:blipFill>
        <p:spPr>
          <a:xfrm rot="10800000">
            <a:off x="7048016" y="-24743"/>
            <a:ext cx="5228647" cy="165434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748BFBA-28E3-8E76-2C4D-6D57A00A0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3135" y="0"/>
            <a:ext cx="938865" cy="1469263"/>
          </a:xfrm>
          <a:prstGeom prst="rect">
            <a:avLst/>
          </a:prstGeom>
        </p:spPr>
      </p:pic>
      <p:pic>
        <p:nvPicPr>
          <p:cNvPr id="21" name="Afbeelding 2">
            <a:extLst>
              <a:ext uri="{FF2B5EF4-FFF2-40B4-BE49-F238E27FC236}">
                <a16:creationId xmlns:a16="http://schemas.microsoft.com/office/drawing/2014/main" id="{E7E746BF-3B65-37D4-C95E-DFAB68A2D0D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20000"/>
          </a:blip>
          <a:stretch>
            <a:fillRect/>
          </a:stretch>
        </p:blipFill>
        <p:spPr>
          <a:xfrm>
            <a:off x="0" y="6261381"/>
            <a:ext cx="1928813" cy="620321"/>
          </a:xfrm>
          <a:prstGeom prst="rect">
            <a:avLst/>
          </a:prstGeom>
        </p:spPr>
      </p:pic>
      <p:pic>
        <p:nvPicPr>
          <p:cNvPr id="22" name="Afbeelding 2">
            <a:extLst>
              <a:ext uri="{FF2B5EF4-FFF2-40B4-BE49-F238E27FC236}">
                <a16:creationId xmlns:a16="http://schemas.microsoft.com/office/drawing/2014/main" id="{967750AE-CE7C-CEA9-4CDF-3F18CC2A56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0000" contrast="-20000"/>
          </a:blip>
          <a:stretch>
            <a:fillRect/>
          </a:stretch>
        </p:blipFill>
        <p:spPr>
          <a:xfrm>
            <a:off x="0" y="6370924"/>
            <a:ext cx="1588199" cy="5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7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71455BE-4053-AA24-80E0-995A59DC4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910" y="2453583"/>
            <a:ext cx="6687158" cy="1492969"/>
          </a:xfrm>
          <a:prstGeom prst="rect">
            <a:avLst/>
          </a:prstGeom>
        </p:spPr>
      </p:pic>
      <p:pic>
        <p:nvPicPr>
          <p:cNvPr id="9" name="Afbeelding 2">
            <a:extLst>
              <a:ext uri="{FF2B5EF4-FFF2-40B4-BE49-F238E27FC236}">
                <a16:creationId xmlns:a16="http://schemas.microsoft.com/office/drawing/2014/main" id="{287E9016-65C4-3F97-7D96-25D10BA8663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20000"/>
          </a:blip>
          <a:stretch>
            <a:fillRect/>
          </a:stretch>
        </p:blipFill>
        <p:spPr>
          <a:xfrm>
            <a:off x="0" y="6261381"/>
            <a:ext cx="1928813" cy="620321"/>
          </a:xfrm>
          <a:prstGeom prst="rect">
            <a:avLst/>
          </a:prstGeom>
        </p:spPr>
      </p:pic>
      <p:pic>
        <p:nvPicPr>
          <p:cNvPr id="6" name="Afbeelding 2">
            <a:extLst>
              <a:ext uri="{FF2B5EF4-FFF2-40B4-BE49-F238E27FC236}">
                <a16:creationId xmlns:a16="http://schemas.microsoft.com/office/drawing/2014/main" id="{90908AC3-4FCE-2D26-CE30-F86FB98A2F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20000"/>
          </a:blip>
          <a:stretch>
            <a:fillRect/>
          </a:stretch>
        </p:blipFill>
        <p:spPr>
          <a:xfrm rot="10800000">
            <a:off x="6754169" y="-8864"/>
            <a:ext cx="5437831" cy="1748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D7FCC2-69E6-4DB1-85F8-FD989C53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328784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Gebruikersgerichte</a:t>
            </a:r>
            <a:r>
              <a:rPr lang="en-US" sz="30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problemen</a:t>
            </a:r>
            <a:endParaRPr lang="nl-NL" sz="3000" b="1" dirty="0"/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6A96FD47-1F7B-F88B-8249-CDAA6D9E2B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0000" contrast="-20000"/>
          </a:blip>
          <a:stretch>
            <a:fillRect/>
          </a:stretch>
        </p:blipFill>
        <p:spPr>
          <a:xfrm rot="10800000">
            <a:off x="7048018" y="0"/>
            <a:ext cx="5143982" cy="165434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0AB11B47-754E-E9BF-C5C8-F53A575CAC5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0000" contrast="-20000"/>
          </a:blip>
          <a:stretch>
            <a:fillRect/>
          </a:stretch>
        </p:blipFill>
        <p:spPr>
          <a:xfrm>
            <a:off x="0" y="6370924"/>
            <a:ext cx="1588199" cy="5107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310AEF1-A0D6-1730-6B2E-0CEF93D3C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3135" y="0"/>
            <a:ext cx="938865" cy="146926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3AE7C004-984B-88E6-B74A-20E6A47B869C}"/>
              </a:ext>
            </a:extLst>
          </p:cNvPr>
          <p:cNvSpPr txBox="1"/>
          <p:nvPr/>
        </p:nvSpPr>
        <p:spPr>
          <a:xfrm>
            <a:off x="378932" y="2077636"/>
            <a:ext cx="6835340" cy="35163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Wachtwoorden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en-US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Geen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beleid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en-US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Geen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ack-up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482230C-EB8C-5221-9B40-B8DC7A5C8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853" y="4149133"/>
            <a:ext cx="5163271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2">
            <a:extLst>
              <a:ext uri="{FF2B5EF4-FFF2-40B4-BE49-F238E27FC236}">
                <a16:creationId xmlns:a16="http://schemas.microsoft.com/office/drawing/2014/main" id="{287E9016-65C4-3F97-7D96-25D10BA8663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0" y="6261381"/>
            <a:ext cx="1928813" cy="620321"/>
          </a:xfrm>
          <a:prstGeom prst="rect">
            <a:avLst/>
          </a:prstGeom>
        </p:spPr>
      </p:pic>
      <p:pic>
        <p:nvPicPr>
          <p:cNvPr id="6" name="Afbeelding 2">
            <a:extLst>
              <a:ext uri="{FF2B5EF4-FFF2-40B4-BE49-F238E27FC236}">
                <a16:creationId xmlns:a16="http://schemas.microsoft.com/office/drawing/2014/main" id="{90908AC3-4FCE-2D26-CE30-F86FB98A2FA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 rot="10800000">
            <a:off x="6754169" y="-8864"/>
            <a:ext cx="5437831" cy="1748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D7FCC2-69E6-4DB1-85F8-FD989C53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328784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Welke dreigingen zijn er?</a:t>
            </a:r>
            <a:endParaRPr lang="nl-NL" sz="3000" b="1" dirty="0"/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6A96FD47-1F7B-F88B-8249-CDAA6D9E2B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 rot="10800000">
            <a:off x="7048018" y="0"/>
            <a:ext cx="5143982" cy="165434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0AB11B47-754E-E9BF-C5C8-F53A575CAC5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>
            <a:off x="0" y="6370924"/>
            <a:ext cx="1588199" cy="5107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310AEF1-A0D6-1730-6B2E-0CEF93D3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135" y="0"/>
            <a:ext cx="938865" cy="146926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3AE7C004-984B-88E6-B74A-20E6A47B869C}"/>
              </a:ext>
            </a:extLst>
          </p:cNvPr>
          <p:cNvSpPr txBox="1"/>
          <p:nvPr/>
        </p:nvSpPr>
        <p:spPr>
          <a:xfrm>
            <a:off x="359708" y="1388930"/>
            <a:ext cx="10956801" cy="35163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Defacing | het uiterlijk van je website is aangepast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DDoS | overbelasting van de website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Datalekken | het kwijtraken van bestanden/klantgegevens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Website overname | </a:t>
            </a:r>
          </a:p>
        </p:txBody>
      </p:sp>
    </p:spTree>
    <p:extLst>
      <p:ext uri="{BB962C8B-B14F-4D97-AF65-F5344CB8AC3E}">
        <p14:creationId xmlns:p14="http://schemas.microsoft.com/office/powerpoint/2010/main" val="273056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2">
            <a:extLst>
              <a:ext uri="{FF2B5EF4-FFF2-40B4-BE49-F238E27FC236}">
                <a16:creationId xmlns:a16="http://schemas.microsoft.com/office/drawing/2014/main" id="{287E9016-65C4-3F97-7D96-25D10BA8663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0" y="6261381"/>
            <a:ext cx="1928813" cy="620321"/>
          </a:xfrm>
          <a:prstGeom prst="rect">
            <a:avLst/>
          </a:prstGeom>
        </p:spPr>
      </p:pic>
      <p:pic>
        <p:nvPicPr>
          <p:cNvPr id="6" name="Afbeelding 2">
            <a:extLst>
              <a:ext uri="{FF2B5EF4-FFF2-40B4-BE49-F238E27FC236}">
                <a16:creationId xmlns:a16="http://schemas.microsoft.com/office/drawing/2014/main" id="{90908AC3-4FCE-2D26-CE30-F86FB98A2FA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 rot="10800000">
            <a:off x="6754169" y="-8864"/>
            <a:ext cx="5437831" cy="1748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D7FCC2-69E6-4DB1-85F8-FD989C53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328784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Welke oplossingen kun je toepassen?</a:t>
            </a:r>
            <a:endParaRPr lang="nl-NL" sz="3000" b="1" dirty="0"/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6A96FD47-1F7B-F88B-8249-CDAA6D9E2B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 rot="10800000">
            <a:off x="7048018" y="0"/>
            <a:ext cx="5143982" cy="165434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0AB11B47-754E-E9BF-C5C8-F53A575CAC5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>
            <a:off x="0" y="6370924"/>
            <a:ext cx="1588199" cy="5107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310AEF1-A0D6-1730-6B2E-0CEF93D3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135" y="0"/>
            <a:ext cx="938865" cy="146926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3AE7C004-984B-88E6-B74A-20E6A47B869C}"/>
              </a:ext>
            </a:extLst>
          </p:cNvPr>
          <p:cNvSpPr txBox="1"/>
          <p:nvPr/>
        </p:nvSpPr>
        <p:spPr>
          <a:xfrm>
            <a:off x="359708" y="1388930"/>
            <a:ext cx="10956801" cy="43781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Voer updates op tijd uit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Gebruik verschillende wachtwoorden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Doe onderzoek naar software, (eerdere hackincidenten)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Kijk regelmatig of je in een data lek staat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Raadpleeg een IT professional </a:t>
            </a:r>
          </a:p>
        </p:txBody>
      </p:sp>
    </p:spTree>
    <p:extLst>
      <p:ext uri="{BB962C8B-B14F-4D97-AF65-F5344CB8AC3E}">
        <p14:creationId xmlns:p14="http://schemas.microsoft.com/office/powerpoint/2010/main" val="322754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2">
            <a:extLst>
              <a:ext uri="{FF2B5EF4-FFF2-40B4-BE49-F238E27FC236}">
                <a16:creationId xmlns:a16="http://schemas.microsoft.com/office/drawing/2014/main" id="{287E9016-65C4-3F97-7D96-25D10BA8663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0" y="6261381"/>
            <a:ext cx="1928813" cy="620321"/>
          </a:xfrm>
          <a:prstGeom prst="rect">
            <a:avLst/>
          </a:prstGeom>
        </p:spPr>
      </p:pic>
      <p:pic>
        <p:nvPicPr>
          <p:cNvPr id="6" name="Afbeelding 2">
            <a:extLst>
              <a:ext uri="{FF2B5EF4-FFF2-40B4-BE49-F238E27FC236}">
                <a16:creationId xmlns:a16="http://schemas.microsoft.com/office/drawing/2014/main" id="{90908AC3-4FCE-2D26-CE30-F86FB98A2FA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 rot="10800000">
            <a:off x="6754169" y="-8864"/>
            <a:ext cx="5437831" cy="1748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D7FCC2-69E6-4DB1-85F8-FD989C53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328784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Praktijk</a:t>
            </a:r>
            <a:endParaRPr lang="nl-NL" sz="3000" b="1" dirty="0"/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6A96FD47-1F7B-F88B-8249-CDAA6D9E2B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 rot="10800000">
            <a:off x="7048018" y="0"/>
            <a:ext cx="5143982" cy="165434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0AB11B47-754E-E9BF-C5C8-F53A575CAC5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>
            <a:off x="0" y="6370924"/>
            <a:ext cx="1588199" cy="5107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310AEF1-A0D6-1730-6B2E-0CEF93D3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135" y="0"/>
            <a:ext cx="938865" cy="146926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3AE7C004-984B-88E6-B74A-20E6A47B869C}"/>
              </a:ext>
            </a:extLst>
          </p:cNvPr>
          <p:cNvSpPr txBox="1"/>
          <p:nvPr/>
        </p:nvSpPr>
        <p:spPr>
          <a:xfrm>
            <a:off x="376519" y="1948556"/>
            <a:ext cx="6835340" cy="35163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Juice-shop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en-US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Virtuele omgeving voor Hackers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Voorbeelden van aanvallen die kunnen voorkomen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931516B-51C4-1C8A-FDDB-F677E02B7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09" y="2243364"/>
            <a:ext cx="2395542" cy="28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1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2">
            <a:extLst>
              <a:ext uri="{FF2B5EF4-FFF2-40B4-BE49-F238E27FC236}">
                <a16:creationId xmlns:a16="http://schemas.microsoft.com/office/drawing/2014/main" id="{287E9016-65C4-3F97-7D96-25D10BA8663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0" y="6261381"/>
            <a:ext cx="1928813" cy="620321"/>
          </a:xfrm>
          <a:prstGeom prst="rect">
            <a:avLst/>
          </a:prstGeom>
        </p:spPr>
      </p:pic>
      <p:pic>
        <p:nvPicPr>
          <p:cNvPr id="6" name="Afbeelding 2">
            <a:extLst>
              <a:ext uri="{FF2B5EF4-FFF2-40B4-BE49-F238E27FC236}">
                <a16:creationId xmlns:a16="http://schemas.microsoft.com/office/drawing/2014/main" id="{90908AC3-4FCE-2D26-CE30-F86FB98A2FA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 rot="10800000">
            <a:off x="6754169" y="-8864"/>
            <a:ext cx="5437831" cy="1748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D7FCC2-69E6-4DB1-85F8-FD989C53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328784"/>
            <a:ext cx="10515600" cy="1325563"/>
          </a:xfrm>
        </p:spPr>
        <p:txBody>
          <a:bodyPr>
            <a:normAutofit/>
          </a:bodyPr>
          <a:lstStyle/>
          <a:p>
            <a:r>
              <a:rPr lang="en-NL" sz="30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Agenda</a:t>
            </a:r>
            <a:endParaRPr lang="nl-NL" sz="3000" b="1" dirty="0"/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6A96FD47-1F7B-F88B-8249-CDAA6D9E2B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 rot="10800000">
            <a:off x="7048018" y="0"/>
            <a:ext cx="5143982" cy="165434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0AB11B47-754E-E9BF-C5C8-F53A575CAC5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>
            <a:off x="0" y="6370924"/>
            <a:ext cx="1588199" cy="5107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310AEF1-A0D6-1730-6B2E-0CEF93D3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135" y="0"/>
            <a:ext cx="938865" cy="146926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3AE7C004-984B-88E6-B74A-20E6A47B869C}"/>
              </a:ext>
            </a:extLst>
          </p:cNvPr>
          <p:cNvSpPr txBox="1"/>
          <p:nvPr/>
        </p:nvSpPr>
        <p:spPr>
          <a:xfrm>
            <a:off x="406016" y="1670826"/>
            <a:ext cx="6835340" cy="35163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indent="-214313">
              <a:buFont typeface="Arial,Sans-Serif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Waar te beginnen?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WordPress of Shopify</a:t>
            </a:r>
            <a:endParaRPr kumimoji="0" lang="en-N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Hoe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beveilig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 je een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webshop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?</a:t>
            </a:r>
            <a:endParaRPr lang="en-US" sz="2800" dirty="0">
              <a:solidFill>
                <a:srgbClr val="156082">
                  <a:lumMod val="75000"/>
                </a:srgbClr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NL" sz="28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N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Praktijk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222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D7DB1-3BB0-35C3-8688-D527485AA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2">
            <a:extLst>
              <a:ext uri="{FF2B5EF4-FFF2-40B4-BE49-F238E27FC236}">
                <a16:creationId xmlns:a16="http://schemas.microsoft.com/office/drawing/2014/main" id="{C0B9453E-EC01-60BF-7AB1-42CFAE64CA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20000"/>
          </a:blip>
          <a:stretch>
            <a:fillRect/>
          </a:stretch>
        </p:blipFill>
        <p:spPr>
          <a:xfrm>
            <a:off x="0" y="6261381"/>
            <a:ext cx="1928813" cy="620321"/>
          </a:xfrm>
          <a:prstGeom prst="rect">
            <a:avLst/>
          </a:prstGeom>
        </p:spPr>
      </p:pic>
      <p:pic>
        <p:nvPicPr>
          <p:cNvPr id="6" name="Afbeelding 2">
            <a:extLst>
              <a:ext uri="{FF2B5EF4-FFF2-40B4-BE49-F238E27FC236}">
                <a16:creationId xmlns:a16="http://schemas.microsoft.com/office/drawing/2014/main" id="{A9442754-EF0F-38DC-785A-B51B0CFFBD6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20000"/>
          </a:blip>
          <a:stretch>
            <a:fillRect/>
          </a:stretch>
        </p:blipFill>
        <p:spPr>
          <a:xfrm rot="10800000">
            <a:off x="6754169" y="-8864"/>
            <a:ext cx="5437831" cy="1748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81EEA4-9BE5-C99E-8BAF-545E4431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328784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Waar te beginnen?</a:t>
            </a:r>
            <a:endParaRPr lang="nl-NL" sz="3000" b="1" dirty="0"/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E158AF55-21BE-7D06-701F-D845C7C4BB8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0000" contrast="-20000"/>
          </a:blip>
          <a:stretch>
            <a:fillRect/>
          </a:stretch>
        </p:blipFill>
        <p:spPr>
          <a:xfrm rot="10800000">
            <a:off x="7048018" y="0"/>
            <a:ext cx="5143982" cy="165434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518A5865-2BE4-D5E4-142B-C9199D5A00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0000" contrast="-20000"/>
          </a:blip>
          <a:stretch>
            <a:fillRect/>
          </a:stretch>
        </p:blipFill>
        <p:spPr>
          <a:xfrm>
            <a:off x="0" y="6370924"/>
            <a:ext cx="1588199" cy="5107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875FEF2-AADA-8F6B-89A6-DAF30EC46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3135" y="0"/>
            <a:ext cx="938865" cy="146926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71F951CA-F5B9-1F84-FD81-D54013C904F1}"/>
              </a:ext>
            </a:extLst>
          </p:cNvPr>
          <p:cNvSpPr txBox="1"/>
          <p:nvPr/>
        </p:nvSpPr>
        <p:spPr>
          <a:xfrm>
            <a:off x="359708" y="1388930"/>
            <a:ext cx="10956801" cy="43781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indent="-214313">
              <a:buFont typeface="Arial,Sans-Serif"/>
              <a:buChar char="•"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Koop een domeinnaam</a:t>
            </a:r>
          </a:p>
          <a:p>
            <a:pPr marL="214313" indent="-214313">
              <a:buFont typeface="Arial,Sans-Serif"/>
              <a:buChar char="•"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indent="-214313">
              <a:buFont typeface="Arial,Sans-Serif"/>
              <a:buChar char="•"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Maak een overweging welk platform je wilt gebruiken</a:t>
            </a:r>
          </a:p>
          <a:p>
            <a:pPr marL="214313" indent="-214313">
              <a:buFont typeface="Arial,Sans-Serif"/>
              <a:buChar char="•"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indent="-214313">
              <a:buFont typeface="Arial,Sans-Serif"/>
              <a:buChar char="•"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39507F-DF81-0788-D46C-8B2D0ADAF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199" y="3679336"/>
            <a:ext cx="2208537" cy="221129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1189AAC-6B21-212B-F028-911B444F0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755" y="3918959"/>
            <a:ext cx="34290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24220-AA4F-5050-D7D0-51C6C080D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2">
            <a:extLst>
              <a:ext uri="{FF2B5EF4-FFF2-40B4-BE49-F238E27FC236}">
                <a16:creationId xmlns:a16="http://schemas.microsoft.com/office/drawing/2014/main" id="{2D80C996-9BE3-F681-D2CA-7EC02DE0E08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0" y="6261381"/>
            <a:ext cx="1928813" cy="620321"/>
          </a:xfrm>
          <a:prstGeom prst="rect">
            <a:avLst/>
          </a:prstGeom>
        </p:spPr>
      </p:pic>
      <p:pic>
        <p:nvPicPr>
          <p:cNvPr id="6" name="Afbeelding 2">
            <a:extLst>
              <a:ext uri="{FF2B5EF4-FFF2-40B4-BE49-F238E27FC236}">
                <a16:creationId xmlns:a16="http://schemas.microsoft.com/office/drawing/2014/main" id="{CF0B4CCF-22D1-7189-2C53-8ED948AEF9C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 rot="10800000">
            <a:off x="6754169" y="-8864"/>
            <a:ext cx="5437831" cy="1748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B46EEB-0273-2E56-BCD7-EB00FF0B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328784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endParaRPr lang="nl-NL" sz="3000" b="1" dirty="0"/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F6E0C719-81FF-AB28-D3E4-03050EE2977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 rot="10800000">
            <a:off x="7048018" y="0"/>
            <a:ext cx="5143982" cy="165434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9F5D0906-5567-B1DB-8C3E-705515CCC59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>
            <a:off x="0" y="6370924"/>
            <a:ext cx="1588199" cy="5107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ABBEB03-B36D-F045-B37B-ACE9AA410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135" y="0"/>
            <a:ext cx="938865" cy="146926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1A620355-D55A-D6CD-815F-79CE882719EC}"/>
              </a:ext>
            </a:extLst>
          </p:cNvPr>
          <p:cNvSpPr txBox="1"/>
          <p:nvPr/>
        </p:nvSpPr>
        <p:spPr>
          <a:xfrm>
            <a:off x="377816" y="1578806"/>
            <a:ext cx="10956801" cy="35163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Makkelijk te gebruiken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Goedkoop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Het gebruik van pluggins 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Open-Source / Volledige controle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8984F73-8C51-9746-426C-E2C996CAE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894" y="2287122"/>
            <a:ext cx="2206943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1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2">
            <a:extLst>
              <a:ext uri="{FF2B5EF4-FFF2-40B4-BE49-F238E27FC236}">
                <a16:creationId xmlns:a16="http://schemas.microsoft.com/office/drawing/2014/main" id="{287E9016-65C4-3F97-7D96-25D10BA8663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0" y="6261381"/>
            <a:ext cx="1928813" cy="620321"/>
          </a:xfrm>
          <a:prstGeom prst="rect">
            <a:avLst/>
          </a:prstGeom>
        </p:spPr>
      </p:pic>
      <p:pic>
        <p:nvPicPr>
          <p:cNvPr id="6" name="Afbeelding 2">
            <a:extLst>
              <a:ext uri="{FF2B5EF4-FFF2-40B4-BE49-F238E27FC236}">
                <a16:creationId xmlns:a16="http://schemas.microsoft.com/office/drawing/2014/main" id="{90908AC3-4FCE-2D26-CE30-F86FB98A2FA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 rot="10800000">
            <a:off x="6754169" y="-8864"/>
            <a:ext cx="5437831" cy="1748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D7FCC2-69E6-4DB1-85F8-FD989C53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328784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endParaRPr lang="nl-NL" sz="3000" b="1" dirty="0"/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6A96FD47-1F7B-F88B-8249-CDAA6D9E2B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 rot="10800000">
            <a:off x="7048018" y="14784"/>
            <a:ext cx="5143982" cy="165434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0AB11B47-754E-E9BF-C5C8-F53A575CAC5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>
            <a:off x="0" y="6370924"/>
            <a:ext cx="1588199" cy="5107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310AEF1-A0D6-1730-6B2E-0CEF93D3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135" y="0"/>
            <a:ext cx="938865" cy="146926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98CA591-FDD2-F97E-D9F4-B9A246C1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761" y="1289554"/>
            <a:ext cx="8802172" cy="47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9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243E4-FC92-448A-0B88-6FCF3DEF7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2">
            <a:extLst>
              <a:ext uri="{FF2B5EF4-FFF2-40B4-BE49-F238E27FC236}">
                <a16:creationId xmlns:a16="http://schemas.microsoft.com/office/drawing/2014/main" id="{E203552C-7DBF-A851-2E45-40EAFB54CD1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0" y="6261381"/>
            <a:ext cx="1928813" cy="620321"/>
          </a:xfrm>
          <a:prstGeom prst="rect">
            <a:avLst/>
          </a:prstGeom>
        </p:spPr>
      </p:pic>
      <p:pic>
        <p:nvPicPr>
          <p:cNvPr id="6" name="Afbeelding 2">
            <a:extLst>
              <a:ext uri="{FF2B5EF4-FFF2-40B4-BE49-F238E27FC236}">
                <a16:creationId xmlns:a16="http://schemas.microsoft.com/office/drawing/2014/main" id="{19F855F5-5D37-D613-E3DC-EB3805A929B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 rot="10800000">
            <a:off x="6754169" y="-8864"/>
            <a:ext cx="5437831" cy="1748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3B1428-7E67-7067-E856-1B232AEE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328784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Shopify</a:t>
            </a:r>
            <a:endParaRPr lang="nl-NL" sz="3000" b="1" dirty="0"/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10851B01-C35E-3CC9-DDF5-9AF00D15C1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 rot="10800000">
            <a:off x="7048018" y="0"/>
            <a:ext cx="5143982" cy="165434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91905730-E928-40A9-3727-40844E60F06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>
            <a:off x="0" y="6370924"/>
            <a:ext cx="1588199" cy="5107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3064E7D-9EC4-E4F0-7231-CAD4E1367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135" y="0"/>
            <a:ext cx="938865" cy="146926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E54EECB7-4BD6-91F6-04A5-5DA23923AF34}"/>
              </a:ext>
            </a:extLst>
          </p:cNvPr>
          <p:cNvSpPr txBox="1"/>
          <p:nvPr/>
        </p:nvSpPr>
        <p:spPr>
          <a:xfrm>
            <a:off x="377816" y="1578806"/>
            <a:ext cx="10956801" cy="35163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Makkelijk te gebruiken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Veiligheid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24/7 support ondersteuning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Ingebouwde e-commerce functies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5638AE3-F1AD-9587-D952-0C38F113E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246" y="2352389"/>
            <a:ext cx="3432345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0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346DA-30C7-CBB1-A736-7DA4820B2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2">
            <a:extLst>
              <a:ext uri="{FF2B5EF4-FFF2-40B4-BE49-F238E27FC236}">
                <a16:creationId xmlns:a16="http://schemas.microsoft.com/office/drawing/2014/main" id="{2267B9F6-6258-87DE-4FAA-5DCA4667BB2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0" y="6261381"/>
            <a:ext cx="1928813" cy="620321"/>
          </a:xfrm>
          <a:prstGeom prst="rect">
            <a:avLst/>
          </a:prstGeom>
        </p:spPr>
      </p:pic>
      <p:pic>
        <p:nvPicPr>
          <p:cNvPr id="6" name="Afbeelding 2">
            <a:extLst>
              <a:ext uri="{FF2B5EF4-FFF2-40B4-BE49-F238E27FC236}">
                <a16:creationId xmlns:a16="http://schemas.microsoft.com/office/drawing/2014/main" id="{8B3CC0EE-685A-FEB4-EFA6-73FD49EFB5F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 rot="10800000">
            <a:off x="6754169" y="-8864"/>
            <a:ext cx="5437831" cy="1748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F29642-AB99-E26B-E331-07143382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328784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Shopify</a:t>
            </a:r>
            <a:endParaRPr lang="nl-NL" sz="3000" b="1" dirty="0"/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E26A6FCE-60C7-7FD8-E3E1-62967366EB1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 rot="10800000">
            <a:off x="7048018" y="0"/>
            <a:ext cx="5143982" cy="165434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CA5B5D24-C767-4C92-84D4-E48F1185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>
            <a:off x="0" y="6370924"/>
            <a:ext cx="1588199" cy="5107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B39B2E2-8FE0-A524-CDB7-B8C1A7C70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135" y="0"/>
            <a:ext cx="938865" cy="146926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4969E5F-9E91-0083-CEA0-BB6F8FF4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4" y="1453514"/>
            <a:ext cx="10702591" cy="4732187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79879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86D6A-F64F-8A70-4235-A1C758385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2">
            <a:extLst>
              <a:ext uri="{FF2B5EF4-FFF2-40B4-BE49-F238E27FC236}">
                <a16:creationId xmlns:a16="http://schemas.microsoft.com/office/drawing/2014/main" id="{EF177CDF-F34D-4FFE-E3A4-D8EB60B70E7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0" y="6261381"/>
            <a:ext cx="1928813" cy="620321"/>
          </a:xfrm>
          <a:prstGeom prst="rect">
            <a:avLst/>
          </a:prstGeom>
        </p:spPr>
      </p:pic>
      <p:pic>
        <p:nvPicPr>
          <p:cNvPr id="6" name="Afbeelding 2">
            <a:extLst>
              <a:ext uri="{FF2B5EF4-FFF2-40B4-BE49-F238E27FC236}">
                <a16:creationId xmlns:a16="http://schemas.microsoft.com/office/drawing/2014/main" id="{8B45D52C-22CB-C1D8-6CCA-BF275B8CCDF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 rot="10800000">
            <a:off x="6754169" y="-8864"/>
            <a:ext cx="5437831" cy="1748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CC94B3-4E2D-3BF0-AD02-941B4028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328784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WordPress / Shopify</a:t>
            </a:r>
            <a:endParaRPr lang="nl-NL" sz="3000" b="1" dirty="0"/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3D446013-1C1C-81E8-A034-97C3D53CAF0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 rot="10800000">
            <a:off x="7048018" y="0"/>
            <a:ext cx="5143982" cy="165434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97F2056E-62D4-8FB6-14E6-67940EC962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>
            <a:off x="0" y="6370924"/>
            <a:ext cx="1588199" cy="5107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8664870-7173-B3FF-82E0-C65F1EC45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135" y="0"/>
            <a:ext cx="938865" cy="1469263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CA6A5D76-0136-8ABD-82F2-BC71269D76EC}"/>
              </a:ext>
            </a:extLst>
          </p:cNvPr>
          <p:cNvSpPr txBox="1"/>
          <p:nvPr/>
        </p:nvSpPr>
        <p:spPr>
          <a:xfrm>
            <a:off x="451344" y="1337916"/>
            <a:ext cx="10956801" cy="48090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b="1" dirty="0" err="1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WordPress</a:t>
            </a: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Goedkoop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Volledige Controle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Vereist onderhoud qua veiligheid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nl-NL" sz="2800" b="1" dirty="0" err="1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Shopify</a:t>
            </a: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Makkelijk te gebruiken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Ingebouwde veiligheidsfuncties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Ingebouwde e-commerce middelen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nl-NL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36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2">
            <a:extLst>
              <a:ext uri="{FF2B5EF4-FFF2-40B4-BE49-F238E27FC236}">
                <a16:creationId xmlns:a16="http://schemas.microsoft.com/office/drawing/2014/main" id="{287E9016-65C4-3F97-7D96-25D10BA8663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0" y="6261381"/>
            <a:ext cx="1928813" cy="620321"/>
          </a:xfrm>
          <a:prstGeom prst="rect">
            <a:avLst/>
          </a:prstGeom>
        </p:spPr>
      </p:pic>
      <p:pic>
        <p:nvPicPr>
          <p:cNvPr id="6" name="Afbeelding 2">
            <a:extLst>
              <a:ext uri="{FF2B5EF4-FFF2-40B4-BE49-F238E27FC236}">
                <a16:creationId xmlns:a16="http://schemas.microsoft.com/office/drawing/2014/main" id="{90908AC3-4FCE-2D26-CE30-F86FB98A2FA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 rot="10800000">
            <a:off x="6754169" y="-8864"/>
            <a:ext cx="5437831" cy="1748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D7FCC2-69E6-4DB1-85F8-FD989C53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328784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Softwarematige</a:t>
            </a:r>
            <a:r>
              <a:rPr lang="en-US" sz="3000" b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problemen</a:t>
            </a:r>
            <a:endParaRPr lang="nl-NL" sz="3000" b="1" dirty="0"/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6A96FD47-1F7B-F88B-8249-CDAA6D9E2B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 rot="10800000">
            <a:off x="7048018" y="0"/>
            <a:ext cx="5143982" cy="165434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0AB11B47-754E-E9BF-C5C8-F53A575CAC5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-20000"/>
          </a:blip>
          <a:stretch>
            <a:fillRect/>
          </a:stretch>
        </p:blipFill>
        <p:spPr>
          <a:xfrm>
            <a:off x="0" y="6370924"/>
            <a:ext cx="1588199" cy="5107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310AEF1-A0D6-1730-6B2E-0CEF93D3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135" y="0"/>
            <a:ext cx="938865" cy="146926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3AE7C004-984B-88E6-B74A-20E6A47B869C}"/>
              </a:ext>
            </a:extLst>
          </p:cNvPr>
          <p:cNvSpPr txBox="1"/>
          <p:nvPr/>
        </p:nvSpPr>
        <p:spPr>
          <a:xfrm>
            <a:off x="296334" y="1991996"/>
            <a:ext cx="6835340" cy="30854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Verouderde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 software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Montserrat" panose="00000500000000000000" pitchFamily="2" charset="0"/>
                <a:ea typeface="+mn-lt"/>
                <a:cs typeface="+mn-lt"/>
              </a:rPr>
              <a:t>Fouten in de code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en-US" sz="2800" dirty="0">
              <a:solidFill>
                <a:srgbClr val="002060"/>
              </a:solidFill>
              <a:latin typeface="Montserrat" panose="00000500000000000000" pitchFamily="2" charset="0"/>
              <a:ea typeface="+mn-lt"/>
              <a:cs typeface="+mn-lt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lt"/>
                <a:cs typeface="+mn-lt"/>
              </a:rPr>
              <a:t>Third party software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0"/>
              <a:ea typeface="+mn-lt"/>
              <a:cs typeface="+mn-lt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C3B8090-111F-9BDE-7F3E-1EF4EF97F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835" y="2296611"/>
            <a:ext cx="5839640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5236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187</Words>
  <Application>Microsoft Office PowerPoint</Application>
  <PresentationFormat>Breedbeeld</PresentationFormat>
  <Paragraphs>92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Arial,Sans-Serif</vt:lpstr>
      <vt:lpstr>Montserrat</vt:lpstr>
      <vt:lpstr>1_Kantoorthema</vt:lpstr>
      <vt:lpstr>Hoe beveilig ik mijn webshop?</vt:lpstr>
      <vt:lpstr>Agenda</vt:lpstr>
      <vt:lpstr>Waar te beginnen?</vt:lpstr>
      <vt:lpstr>WordPress</vt:lpstr>
      <vt:lpstr>WordPress</vt:lpstr>
      <vt:lpstr>Shopify</vt:lpstr>
      <vt:lpstr>Shopify</vt:lpstr>
      <vt:lpstr>WordPress / Shopify</vt:lpstr>
      <vt:lpstr>Softwarematige problemen</vt:lpstr>
      <vt:lpstr>Gebruikersgerichte problemen</vt:lpstr>
      <vt:lpstr>Welke dreigingen zijn er?</vt:lpstr>
      <vt:lpstr>Welke oplossingen kun je toepassen?</vt:lpstr>
      <vt:lpstr>Praktijk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Corne van der Veen</dc:creator>
  <cp:lastModifiedBy>Jamie Visser | MKB Cyber Campus</cp:lastModifiedBy>
  <cp:revision>9</cp:revision>
  <dcterms:created xsi:type="dcterms:W3CDTF">2024-09-10T10:35:54Z</dcterms:created>
  <dcterms:modified xsi:type="dcterms:W3CDTF">2024-12-23T15:03:41Z</dcterms:modified>
</cp:coreProperties>
</file>